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2"/>
    <p:sldId id="256" r:id="rId3"/>
    <p:sldId id="257" r:id="rId4"/>
    <p:sldId id="280" r:id="rId5"/>
    <p:sldId id="259" r:id="rId6"/>
    <p:sldId id="282" r:id="rId7"/>
    <p:sldId id="283" r:id="rId8"/>
    <p:sldId id="284" r:id="rId9"/>
    <p:sldId id="285" r:id="rId10"/>
    <p:sldId id="286" r:id="rId11"/>
    <p:sldId id="287" r:id="rId12"/>
    <p:sldId id="308" r:id="rId13"/>
    <p:sldId id="288" r:id="rId14"/>
    <p:sldId id="290" r:id="rId15"/>
    <p:sldId id="291" r:id="rId16"/>
    <p:sldId id="292" r:id="rId17"/>
    <p:sldId id="293" r:id="rId18"/>
    <p:sldId id="294" r:id="rId19"/>
    <p:sldId id="295" r:id="rId20"/>
    <p:sldId id="296" r:id="rId21"/>
    <p:sldId id="297" r:id="rId22"/>
    <p:sldId id="311" r:id="rId23"/>
    <p:sldId id="312"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85891" autoAdjust="0"/>
  </p:normalViewPr>
  <p:slideViewPr>
    <p:cSldViewPr snapToGrid="0">
      <p:cViewPr varScale="1">
        <p:scale>
          <a:sx n="64" d="100"/>
          <a:sy n="64" d="100"/>
        </p:scale>
        <p:origin x="1087"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C2967-C084-4DCF-AEC8-1439468772F5}" type="datetimeFigureOut">
              <a:rPr lang="en-IN" smtClean="0"/>
              <a:t>13-04-2026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59A3E-2AB6-410E-A2AE-EB70CFCD2D20}" type="slidenum">
              <a:rPr lang="en-IN" smtClean="0"/>
              <a:t>‹#›</a:t>
            </a:fld>
            <a:endParaRPr lang="en-IN"/>
          </a:p>
        </p:txBody>
      </p:sp>
    </p:spTree>
    <p:extLst>
      <p:ext uri="{BB962C8B-B14F-4D97-AF65-F5344CB8AC3E}">
        <p14:creationId xmlns:p14="http://schemas.microsoft.com/office/powerpoint/2010/main" val="46698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7F59A3E-2AB6-410E-A2AE-EB70CFCD2D20}" type="slidenum">
              <a:rPr lang="en-IN" smtClean="0"/>
              <a:t>15</a:t>
            </a:fld>
            <a:endParaRPr lang="en-IN"/>
          </a:p>
        </p:txBody>
      </p:sp>
    </p:spTree>
    <p:extLst>
      <p:ext uri="{BB962C8B-B14F-4D97-AF65-F5344CB8AC3E}">
        <p14:creationId xmlns:p14="http://schemas.microsoft.com/office/powerpoint/2010/main" val="108165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latin typeface="Times New Roman" panose="02020603050405020304" pitchFamily="18" charset="0"/>
              <a:cs typeface="Times New Roman" panose="02020603050405020304" pitchFamily="18" charset="0"/>
            </a:endParaRPr>
          </a:p>
          <a:p>
            <a:pPr marL="228600" indent="-228600">
              <a:buAutoNum type="arabicPeriod"/>
            </a:pPr>
            <a:r>
              <a:rPr lang="en-US" sz="1200" dirty="0">
                <a:latin typeface="Times New Roman" panose="02020603050405020304" pitchFamily="18" charset="0"/>
                <a:cs typeface="Times New Roman" panose="02020603050405020304" pitchFamily="18" charset="0"/>
              </a:rPr>
              <a:t>computer cluster or network of workstations</a:t>
            </a:r>
          </a:p>
          <a:p>
            <a:pPr marL="228600" indent="-228600">
              <a:buAutoNum type="arabicPeriod"/>
            </a:pPr>
            <a:r>
              <a:rPr lang="en-US" sz="1200" dirty="0">
                <a:latin typeface="Times New Roman" panose="02020603050405020304" pitchFamily="18" charset="0"/>
                <a:cs typeface="Times New Roman" panose="02020603050405020304" pitchFamily="18" charset="0"/>
              </a:rPr>
              <a:t>Synchronization</a:t>
            </a:r>
          </a:p>
          <a:p>
            <a:pPr marL="228600" indent="-228600">
              <a:buAutoNum type="arabicPeriod"/>
            </a:pPr>
            <a:r>
              <a:rPr lang="en-US" sz="1200" dirty="0">
                <a:latin typeface="Times New Roman" panose="02020603050405020304" pitchFamily="18" charset="0"/>
                <a:cs typeface="Times New Roman" panose="02020603050405020304" pitchFamily="18" charset="0"/>
              </a:rPr>
              <a:t>MapReduce</a:t>
            </a:r>
          </a:p>
          <a:p>
            <a:pPr marL="228600" indent="-228600">
              <a:buAutoNum type="arabicPeriod"/>
            </a:pPr>
            <a:r>
              <a:rPr lang="en-US" sz="1200" dirty="0">
                <a:latin typeface="Times New Roman" panose="02020603050405020304" pitchFamily="18" charset="0"/>
                <a:cs typeface="Times New Roman" panose="02020603050405020304" pitchFamily="18" charset="0"/>
              </a:rPr>
              <a:t>(key, value) pair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accent5">
                    <a:lumMod val="50000"/>
                  </a:schemeClr>
                </a:solidFill>
                <a:latin typeface="Times New Roman" panose="02020603050405020304" pitchFamily="18" charset="0"/>
                <a:cs typeface="Times New Roman" panose="02020603050405020304" pitchFamily="18" charset="0"/>
              </a:rPr>
              <a:t>master worker model</a:t>
            </a:r>
          </a:p>
        </p:txBody>
      </p:sp>
      <p:sp>
        <p:nvSpPr>
          <p:cNvPr id="4" name="Slide Number Placeholder 3"/>
          <p:cNvSpPr>
            <a:spLocks noGrp="1"/>
          </p:cNvSpPr>
          <p:nvPr>
            <p:ph type="sldNum" sz="quarter" idx="5"/>
          </p:nvPr>
        </p:nvSpPr>
        <p:spPr/>
        <p:txBody>
          <a:bodyPr/>
          <a:lstStyle/>
          <a:p>
            <a:fld id="{03C21203-749D-41BF-A5E8-7B4BD52B4DB3}" type="slidenum">
              <a:rPr lang="en-US" smtClean="0"/>
              <a:t>22</a:t>
            </a:fld>
            <a:endParaRPr lang="en-US"/>
          </a:p>
        </p:txBody>
      </p:sp>
    </p:spTree>
    <p:extLst>
      <p:ext uri="{BB962C8B-B14F-4D97-AF65-F5344CB8AC3E}">
        <p14:creationId xmlns:p14="http://schemas.microsoft.com/office/powerpoint/2010/main" val="65432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3C21203-749D-41BF-A5E8-7B4BD52B4DB3}" type="slidenum">
              <a:rPr lang="en-US" smtClean="0"/>
              <a:t>23</a:t>
            </a:fld>
            <a:endParaRPr lang="en-US"/>
          </a:p>
        </p:txBody>
      </p:sp>
    </p:spTree>
    <p:extLst>
      <p:ext uri="{BB962C8B-B14F-4D97-AF65-F5344CB8AC3E}">
        <p14:creationId xmlns:p14="http://schemas.microsoft.com/office/powerpoint/2010/main" val="306652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449C2B-93B0-A401-6BEA-B45FB35D42B4}"/>
              </a:ext>
            </a:extLst>
          </p:cNvPr>
          <p:cNvSpPr>
            <a:spLocks noGrp="1"/>
          </p:cNvSpPr>
          <p:nvPr>
            <p:ph type="title"/>
          </p:nvPr>
        </p:nvSpPr>
        <p:spPr>
          <a:xfrm>
            <a:off x="838200" y="365125"/>
            <a:ext cx="10515600" cy="1325563"/>
          </a:xfrm>
        </p:spPr>
        <p:txBody>
          <a:bodyPr/>
          <a:lstStyle/>
          <a:p>
            <a:endParaRPr lang="en-IN"/>
          </a:p>
        </p:txBody>
      </p:sp>
      <p:sp>
        <p:nvSpPr>
          <p:cNvPr id="5" name="Content Placeholder 2">
            <a:extLst>
              <a:ext uri="{FF2B5EF4-FFF2-40B4-BE49-F238E27FC236}">
                <a16:creationId xmlns:a16="http://schemas.microsoft.com/office/drawing/2014/main" id="{7E72EDF6-858F-3AA1-2256-C71C47F67961}"/>
              </a:ext>
            </a:extLst>
          </p:cNvPr>
          <p:cNvSpPr>
            <a:spLocks noGrp="1"/>
          </p:cNvSpPr>
          <p:nvPr>
            <p:ph idx="1"/>
          </p:nvPr>
        </p:nvSpPr>
        <p:spPr>
          <a:xfrm>
            <a:off x="838200" y="1825625"/>
            <a:ext cx="10515600" cy="4351338"/>
          </a:xfrm>
        </p:spPr>
        <p:txBody>
          <a:bodyPr/>
          <a:lstStyle/>
          <a:p>
            <a:endParaRPr lang="en-IN"/>
          </a:p>
        </p:txBody>
      </p:sp>
      <p:sp useBgFill="1">
        <p:nvSpPr>
          <p:cNvPr id="6" name="Rectangle 5">
            <a:extLst>
              <a:ext uri="{FF2B5EF4-FFF2-40B4-BE49-F238E27FC236}">
                <a16:creationId xmlns:a16="http://schemas.microsoft.com/office/drawing/2014/main" id="{4E84831D-D720-7048-EBF5-9512FD00E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49730D-9E6F-4394-E109-A6B0844E7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4E5E6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2CBD0F8E-96DA-6E4A-A035-1D1441F1D68A}"/>
              </a:ext>
            </a:extLst>
          </p:cNvPr>
          <p:cNvSpPr txBox="1">
            <a:spLocks/>
          </p:cNvSpPr>
          <p:nvPr/>
        </p:nvSpPr>
        <p:spPr>
          <a:xfrm>
            <a:off x="665197" y="728606"/>
            <a:ext cx="5280461" cy="3341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FF00"/>
                </a:solidFill>
                <a:latin typeface="Times New Roman" panose="02020603050405020304" pitchFamily="18" charset="0"/>
                <a:cs typeface="Times New Roman" panose="02020603050405020304" pitchFamily="18" charset="0"/>
              </a:rPr>
              <a:t>Cloud Computing and Security</a:t>
            </a:r>
            <a:br>
              <a:rPr lang="en-US" b="1" dirty="0">
                <a:solidFill>
                  <a:srgbClr val="FFFF00"/>
                </a:solidFill>
                <a:latin typeface="Times New Roman" panose="02020603050405020304" pitchFamily="18" charset="0"/>
                <a:cs typeface="Times New Roman" panose="02020603050405020304" pitchFamily="18" charset="0"/>
              </a:rPr>
            </a:br>
            <a:r>
              <a:rPr lang="en-US" b="1" dirty="0">
                <a:solidFill>
                  <a:srgbClr val="FFFF00"/>
                </a:solidFill>
                <a:highlight>
                  <a:srgbClr val="0000FF"/>
                </a:highlight>
                <a:latin typeface="Times New Roman" panose="02020603050405020304" pitchFamily="18" charset="0"/>
                <a:cs typeface="Times New Roman" panose="02020603050405020304" pitchFamily="18" charset="0"/>
              </a:rPr>
              <a:t>BIS613D</a:t>
            </a:r>
          </a:p>
        </p:txBody>
      </p:sp>
      <p:pic>
        <p:nvPicPr>
          <p:cNvPr id="9" name="Picture 8" descr="Geometric white clouds on a blue sky">
            <a:extLst>
              <a:ext uri="{FF2B5EF4-FFF2-40B4-BE49-F238E27FC236}">
                <a16:creationId xmlns:a16="http://schemas.microsoft.com/office/drawing/2014/main" id="{0D60722F-54A1-06D6-2777-9415BAF25140}"/>
              </a:ext>
            </a:extLst>
          </p:cNvPr>
          <p:cNvPicPr>
            <a:picLocks noChangeAspect="1"/>
          </p:cNvPicPr>
          <p:nvPr/>
        </p:nvPicPr>
        <p:blipFill>
          <a:blip r:embed="rId2"/>
          <a:srcRect l="2353" r="31147"/>
          <a:stretch/>
        </p:blipFill>
        <p:spPr>
          <a:xfrm>
            <a:off x="6111242" y="10"/>
            <a:ext cx="6080758" cy="6857990"/>
          </a:xfrm>
          <a:prstGeom prst="rect">
            <a:avLst/>
          </a:prstGeom>
        </p:spPr>
      </p:pic>
      <p:sp>
        <p:nvSpPr>
          <p:cNvPr id="10" name="Freeform 27">
            <a:extLst>
              <a:ext uri="{FF2B5EF4-FFF2-40B4-BE49-F238E27FC236}">
                <a16:creationId xmlns:a16="http://schemas.microsoft.com/office/drawing/2014/main" id="{7FEC6FB8-76E2-7C9C-731B-EBA6F0D6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Subtitle 2">
            <a:extLst>
              <a:ext uri="{FF2B5EF4-FFF2-40B4-BE49-F238E27FC236}">
                <a16:creationId xmlns:a16="http://schemas.microsoft.com/office/drawing/2014/main" id="{0283C7C1-E189-B0D0-C7DF-1E4334F23582}"/>
              </a:ext>
            </a:extLst>
          </p:cNvPr>
          <p:cNvSpPr txBox="1">
            <a:spLocks/>
          </p:cNvSpPr>
          <p:nvPr/>
        </p:nvSpPr>
        <p:spPr>
          <a:xfrm>
            <a:off x="6111241" y="1387675"/>
            <a:ext cx="5966459" cy="2704784"/>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600" b="1" dirty="0">
                <a:solidFill>
                  <a:srgbClr val="FEFFFF"/>
                </a:solidFill>
                <a:latin typeface="Times New Roman" panose="02020603050405020304" pitchFamily="18" charset="0"/>
                <a:cs typeface="Times New Roman" panose="02020603050405020304" pitchFamily="18" charset="0"/>
              </a:rPr>
              <a:t>   </a:t>
            </a:r>
            <a:r>
              <a:rPr lang="en-US" sz="6200" b="1" dirty="0">
                <a:solidFill>
                  <a:srgbClr val="FF0000"/>
                </a:solidFill>
                <a:latin typeface="Times New Roman" panose="02020603050405020304" pitchFamily="18" charset="0"/>
                <a:cs typeface="Times New Roman" panose="02020603050405020304" pitchFamily="18" charset="0"/>
              </a:rPr>
              <a:t>Module 5</a:t>
            </a:r>
          </a:p>
          <a:p>
            <a:pPr marL="0" indent="0" algn="ctr">
              <a:buNone/>
            </a:pPr>
            <a:r>
              <a:rPr lang="en-US" sz="5700" b="1" dirty="0">
                <a:solidFill>
                  <a:srgbClr val="FF0000"/>
                </a:solidFill>
                <a:latin typeface="Times New Roman" panose="02020603050405020304" pitchFamily="18" charset="0"/>
                <a:cs typeface="Times New Roman" panose="02020603050405020304" pitchFamily="18" charset="0"/>
              </a:rPr>
              <a:t>Cloud Programming and Software Environments</a:t>
            </a:r>
          </a:p>
        </p:txBody>
      </p:sp>
      <p:pic>
        <p:nvPicPr>
          <p:cNvPr id="12" name="image1.png">
            <a:extLst>
              <a:ext uri="{FF2B5EF4-FFF2-40B4-BE49-F238E27FC236}">
                <a16:creationId xmlns:a16="http://schemas.microsoft.com/office/drawing/2014/main" id="{1D5EE708-2F1A-ECA3-69E7-8271B2CF333E}"/>
              </a:ext>
            </a:extLst>
          </p:cNvPr>
          <p:cNvPicPr/>
          <p:nvPr/>
        </p:nvPicPr>
        <p:blipFill>
          <a:blip r:embed="rId3"/>
          <a:srcRect/>
          <a:stretch>
            <a:fillRect/>
          </a:stretch>
        </p:blipFill>
        <p:spPr>
          <a:xfrm>
            <a:off x="7478486" y="4800600"/>
            <a:ext cx="3505877" cy="1814313"/>
          </a:xfrm>
          <a:prstGeom prst="rect">
            <a:avLst/>
          </a:prstGeom>
          <a:ln/>
        </p:spPr>
      </p:pic>
      <p:sp>
        <p:nvSpPr>
          <p:cNvPr id="13" name="Subtitle 2">
            <a:extLst>
              <a:ext uri="{FF2B5EF4-FFF2-40B4-BE49-F238E27FC236}">
                <a16:creationId xmlns:a16="http://schemas.microsoft.com/office/drawing/2014/main" id="{DF558C2C-DEDB-C5D8-5D9F-9F4449F8BBEA}"/>
              </a:ext>
            </a:extLst>
          </p:cNvPr>
          <p:cNvSpPr txBox="1">
            <a:spLocks/>
          </p:cNvSpPr>
          <p:nvPr/>
        </p:nvSpPr>
        <p:spPr>
          <a:xfrm>
            <a:off x="317432" y="5201587"/>
            <a:ext cx="6246342" cy="606793"/>
          </a:xfrm>
          <a:prstGeom prst="rect">
            <a:avLst/>
          </a:prstGeom>
        </p:spPr>
        <p:txBody>
          <a:bodyPr vert="horz" lIns="91440" tIns="45720" rIns="91440" bIns="45720" rtlCol="0" anchor="ctr">
            <a:normAutofit fontScale="550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1600" b="1" dirty="0">
                <a:solidFill>
                  <a:srgbClr val="FEFFFF"/>
                </a:solidFill>
                <a:latin typeface="Times New Roman" panose="02020603050405020304" pitchFamily="18" charset="0"/>
                <a:cs typeface="Times New Roman" panose="02020603050405020304" pitchFamily="18" charset="0"/>
              </a:rPr>
              <a:t>   </a:t>
            </a:r>
            <a:r>
              <a:rPr lang="en-US" sz="7000" b="1" dirty="0">
                <a:solidFill>
                  <a:srgbClr val="FFFF00"/>
                </a:solidFill>
                <a:latin typeface="Times New Roman" panose="02020603050405020304" pitchFamily="18" charset="0"/>
                <a:cs typeface="Times New Roman" panose="02020603050405020304" pitchFamily="18" charset="0"/>
              </a:rPr>
              <a:t>Department of ISE</a:t>
            </a:r>
            <a:endParaRPr lang="en-US" sz="41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30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700"/>
                                        <p:tgtEl>
                                          <p:spTgt spid="11">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7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70C1-B228-F548-0869-D8CAC54E1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6538A-E3B4-43ED-6CA3-C8B5C4038AC2}"/>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Logical Data Flow</a:t>
            </a:r>
            <a:endParaRPr lang="en-IN" altLang="en-US" b="1" dirty="0">
              <a:solidFill>
                <a:srgbClr val="FF0000"/>
              </a:solidFill>
              <a:latin typeface="Times New Roman" panose="02020603050405020304" charset="0"/>
              <a:cs typeface="Times New Roman" panose="02020603050405020304" charset="0"/>
            </a:endParaRPr>
          </a:p>
        </p:txBody>
      </p:sp>
      <p:pic>
        <p:nvPicPr>
          <p:cNvPr id="7" name="Picture 6">
            <a:extLst>
              <a:ext uri="{FF2B5EF4-FFF2-40B4-BE49-F238E27FC236}">
                <a16:creationId xmlns:a16="http://schemas.microsoft.com/office/drawing/2014/main" id="{82757A53-9FDA-486F-90B8-21278EFB7A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53225" y="1097280"/>
            <a:ext cx="11222112" cy="5096786"/>
          </a:xfrm>
          <a:prstGeom prst="rect">
            <a:avLst/>
          </a:prstGeom>
        </p:spPr>
      </p:pic>
    </p:spTree>
    <p:extLst>
      <p:ext uri="{BB962C8B-B14F-4D97-AF65-F5344CB8AC3E}">
        <p14:creationId xmlns:p14="http://schemas.microsoft.com/office/powerpoint/2010/main" val="204579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C531-7151-5789-0C1F-6ED91D93D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7B717-3713-BCC5-E8F3-9CE66B74359C}"/>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Logical Data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1FC67415-454F-E62C-487B-30934ED5E45D}"/>
              </a:ext>
            </a:extLst>
          </p:cNvPr>
          <p:cNvSpPr>
            <a:spLocks noGrp="1"/>
          </p:cNvSpPr>
          <p:nvPr>
            <p:ph idx="1"/>
          </p:nvPr>
        </p:nvSpPr>
        <p:spPr>
          <a:xfrm>
            <a:off x="572494" y="985962"/>
            <a:ext cx="11290852" cy="5191001"/>
          </a:xfrm>
        </p:spPr>
        <p:txBody>
          <a:bodyPr>
            <a:norm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Figure 6.3 demonstrates the data flow of the word-count problem for a simple input file containing only two lines as follows: </a:t>
            </a:r>
          </a:p>
          <a:p>
            <a:pPr marL="0" indent="0" algn="just">
              <a:buNone/>
            </a:pPr>
            <a:r>
              <a:rPr lang="en-US" sz="3200" dirty="0">
                <a:solidFill>
                  <a:srgbClr val="002060"/>
                </a:solidFill>
                <a:latin typeface="Times New Roman" panose="02020603050405020304" pitchFamily="18" charset="0"/>
                <a:cs typeface="Times New Roman" panose="02020603050405020304" pitchFamily="18" charset="0"/>
              </a:rPr>
              <a:t>(1) “most people ignore most poetry” and</a:t>
            </a:r>
          </a:p>
          <a:p>
            <a:pPr marL="0" indent="0" algn="just">
              <a:buNone/>
            </a:pPr>
            <a:r>
              <a:rPr lang="en-US" sz="3200" dirty="0">
                <a:solidFill>
                  <a:srgbClr val="002060"/>
                </a:solidFill>
                <a:latin typeface="Times New Roman" panose="02020603050405020304" pitchFamily="18" charset="0"/>
                <a:cs typeface="Times New Roman" panose="02020603050405020304" pitchFamily="18" charset="0"/>
              </a:rPr>
              <a:t>(2) “most poetry ignores most people.” </a:t>
            </a:r>
          </a:p>
          <a:p>
            <a:pPr marL="0" indent="0" algn="just">
              <a:buNone/>
            </a:pPr>
            <a:r>
              <a:rPr lang="en-US" sz="3200" dirty="0">
                <a:solidFill>
                  <a:srgbClr val="002060"/>
                </a:solidFill>
                <a:latin typeface="Times New Roman" panose="02020603050405020304" pitchFamily="18" charset="0"/>
                <a:cs typeface="Times New Roman" panose="02020603050405020304" pitchFamily="18" charset="0"/>
              </a:rPr>
              <a:t>In this case, the Map function simultaneously produces a</a:t>
            </a:r>
          </a:p>
          <a:p>
            <a:pPr algn="just"/>
            <a:r>
              <a:rPr lang="en-US" sz="3200" dirty="0">
                <a:solidFill>
                  <a:srgbClr val="002060"/>
                </a:solidFill>
                <a:latin typeface="Times New Roman" panose="02020603050405020304" pitchFamily="18" charset="0"/>
                <a:cs typeface="Times New Roman" panose="02020603050405020304" pitchFamily="18" charset="0"/>
              </a:rPr>
              <a:t> number of intermediate (key, value) pairs for each line of content so that each word is the inter mediate key with 1 as its intermediate value; </a:t>
            </a:r>
          </a:p>
          <a:p>
            <a:pPr algn="just"/>
            <a:r>
              <a:rPr lang="en-US" sz="3200" dirty="0">
                <a:solidFill>
                  <a:srgbClr val="002060"/>
                </a:solidFill>
                <a:latin typeface="Times New Roman" panose="02020603050405020304" pitchFamily="18" charset="0"/>
                <a:cs typeface="Times New Roman" panose="02020603050405020304" pitchFamily="18" charset="0"/>
              </a:rPr>
              <a:t>for example, (ignore, 1).</a:t>
            </a:r>
          </a:p>
        </p:txBody>
      </p:sp>
    </p:spTree>
    <p:extLst>
      <p:ext uri="{BB962C8B-B14F-4D97-AF65-F5344CB8AC3E}">
        <p14:creationId xmlns:p14="http://schemas.microsoft.com/office/powerpoint/2010/main" val="22302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70C1-B228-F548-0869-D8CAC54E1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6538A-E3B4-43ED-6CA3-C8B5C4038AC2}"/>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Word-Count Problem Data Flow</a:t>
            </a:r>
            <a:endParaRPr lang="en-IN" altLang="en-US" b="1" dirty="0">
              <a:solidFill>
                <a:srgbClr val="FF0000"/>
              </a:solidFill>
              <a:latin typeface="Times New Roman" panose="02020603050405020304" charset="0"/>
              <a:cs typeface="Times New Roman" panose="02020603050405020304" charset="0"/>
            </a:endParaRPr>
          </a:p>
        </p:txBody>
      </p:sp>
      <p:pic>
        <p:nvPicPr>
          <p:cNvPr id="3" name="Picture 2">
            <a:extLst>
              <a:ext uri="{FF2B5EF4-FFF2-40B4-BE49-F238E27FC236}">
                <a16:creationId xmlns:a16="http://schemas.microsoft.com/office/drawing/2014/main" id="{420BB1CB-11E8-481E-9EAE-1E229F584617}"/>
              </a:ext>
            </a:extLst>
          </p:cNvPr>
          <p:cNvPicPr>
            <a:picLocks noChangeAspect="1"/>
          </p:cNvPicPr>
          <p:nvPr/>
        </p:nvPicPr>
        <p:blipFill>
          <a:blip r:embed="rId2"/>
          <a:stretch>
            <a:fillRect/>
          </a:stretch>
        </p:blipFill>
        <p:spPr>
          <a:xfrm>
            <a:off x="601880" y="1241384"/>
            <a:ext cx="10981989" cy="5032093"/>
          </a:xfrm>
          <a:prstGeom prst="rect">
            <a:avLst/>
          </a:prstGeom>
        </p:spPr>
      </p:pic>
    </p:spTree>
    <p:extLst>
      <p:ext uri="{BB962C8B-B14F-4D97-AF65-F5344CB8AC3E}">
        <p14:creationId xmlns:p14="http://schemas.microsoft.com/office/powerpoint/2010/main" val="204140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68ECC-6A57-3B00-EA2C-184099C03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05A96-B69D-50A2-D2D0-49310CDAB58D}"/>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Logical Data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C6C3866B-5B43-3B0E-1F0E-92A6DC591A72}"/>
              </a:ext>
            </a:extLst>
          </p:cNvPr>
          <p:cNvSpPr>
            <a:spLocks noGrp="1"/>
          </p:cNvSpPr>
          <p:nvPr>
            <p:ph idx="1"/>
          </p:nvPr>
        </p:nvSpPr>
        <p:spPr>
          <a:xfrm>
            <a:off x="572494" y="985962"/>
            <a:ext cx="11290852" cy="5191001"/>
          </a:xfrm>
        </p:spPr>
        <p:txBody>
          <a:bodyPr>
            <a:norm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Then the MapReduce library collects all the generated intermediate (key, value) pairs and sorts them to group the 1’s for identical words; </a:t>
            </a:r>
          </a:p>
          <a:p>
            <a:pPr algn="just"/>
            <a:r>
              <a:rPr lang="en-US" sz="3200" dirty="0">
                <a:solidFill>
                  <a:srgbClr val="002060"/>
                </a:solidFill>
                <a:latin typeface="Times New Roman" panose="02020603050405020304" pitchFamily="18" charset="0"/>
                <a:cs typeface="Times New Roman" panose="02020603050405020304" pitchFamily="18" charset="0"/>
              </a:rPr>
              <a:t>for example, (people, [1,1]). </a:t>
            </a:r>
          </a:p>
          <a:p>
            <a:pPr algn="just"/>
            <a:r>
              <a:rPr lang="en-US" sz="3200" dirty="0">
                <a:solidFill>
                  <a:srgbClr val="002060"/>
                </a:solidFill>
                <a:latin typeface="Times New Roman" panose="02020603050405020304" pitchFamily="18" charset="0"/>
                <a:cs typeface="Times New Roman" panose="02020603050405020304" pitchFamily="18" charset="0"/>
              </a:rPr>
              <a:t>Groups are then sent to the Reduce function in parallel so that it can sum up the 1 values for each word and generate the actual number of occurrence for each word in the file; </a:t>
            </a:r>
          </a:p>
          <a:p>
            <a:pPr algn="just"/>
            <a:r>
              <a:rPr lang="en-US" sz="3200" dirty="0">
                <a:solidFill>
                  <a:srgbClr val="002060"/>
                </a:solidFill>
                <a:latin typeface="Times New Roman" panose="02020603050405020304" pitchFamily="18" charset="0"/>
                <a:cs typeface="Times New Roman" panose="02020603050405020304" pitchFamily="18" charset="0"/>
              </a:rPr>
              <a:t>for example, (people, 2).</a:t>
            </a:r>
          </a:p>
        </p:txBody>
      </p:sp>
    </p:spTree>
    <p:extLst>
      <p:ext uri="{BB962C8B-B14F-4D97-AF65-F5344CB8AC3E}">
        <p14:creationId xmlns:p14="http://schemas.microsoft.com/office/powerpoint/2010/main" val="233548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AED93-BEB8-6C8A-8DD3-7053B0E1486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242D896-B17D-26A6-EE6B-F4E6CC891E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61176" y="1065475"/>
            <a:ext cx="11282901" cy="4532243"/>
          </a:xfrm>
          <a:prstGeom prst="rect">
            <a:avLst/>
          </a:prstGeom>
        </p:spPr>
      </p:pic>
    </p:spTree>
    <p:extLst>
      <p:ext uri="{BB962C8B-B14F-4D97-AF65-F5344CB8AC3E}">
        <p14:creationId xmlns:p14="http://schemas.microsoft.com/office/powerpoint/2010/main" val="23361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D78D-181E-4713-30BC-D5B0369D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A3DC0-D05D-DD01-3792-5BAFE492486F}"/>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Actual Data and Control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67FB038B-0950-90B2-34DF-14C21EAF01E0}"/>
              </a:ext>
            </a:extLst>
          </p:cNvPr>
          <p:cNvSpPr>
            <a:spLocks noGrp="1"/>
          </p:cNvSpPr>
          <p:nvPr>
            <p:ph idx="1"/>
          </p:nvPr>
        </p:nvSpPr>
        <p:spPr>
          <a:xfrm>
            <a:off x="572494" y="985962"/>
            <a:ext cx="11290852" cy="5191001"/>
          </a:xfrm>
        </p:spPr>
        <p:txBody>
          <a:bodyPr>
            <a:normAutofit/>
          </a:bodyPr>
          <a:lstStyle/>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Data partitioning – </a:t>
            </a:r>
            <a:r>
              <a:rPr lang="en-US" sz="3200" dirty="0">
                <a:solidFill>
                  <a:srgbClr val="002060"/>
                </a:solidFill>
                <a:latin typeface="Times New Roman" panose="02020603050405020304" pitchFamily="18" charset="0"/>
                <a:cs typeface="Times New Roman" panose="02020603050405020304" pitchFamily="18" charset="0"/>
              </a:rPr>
              <a:t>The MapReduce library splits the input data (files), already stored in GFS, into M pieces that also correspond to the number of map tasks.</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Computation partitioning – </a:t>
            </a:r>
            <a:r>
              <a:rPr lang="en-US" sz="3200" dirty="0">
                <a:solidFill>
                  <a:srgbClr val="002060"/>
                </a:solidFill>
                <a:latin typeface="Times New Roman" panose="02020603050405020304" pitchFamily="18" charset="0"/>
                <a:cs typeface="Times New Roman" panose="02020603050405020304" pitchFamily="18" charset="0"/>
              </a:rPr>
              <a:t>users to write their programs in the form of the Map and Reduce functions.</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Determining the master and workers – </a:t>
            </a:r>
            <a:r>
              <a:rPr lang="en-US" sz="3200" dirty="0">
                <a:solidFill>
                  <a:srgbClr val="002060"/>
                </a:solidFill>
                <a:latin typeface="Times New Roman" panose="02020603050405020304" pitchFamily="18" charset="0"/>
                <a:cs typeface="Times New Roman" panose="02020603050405020304" pitchFamily="18" charset="0"/>
              </a:rPr>
              <a:t>The MapReduce architecture is based on a master worker model. Therefore, one of the copies of the user program becomes the </a:t>
            </a:r>
            <a:r>
              <a:rPr lang="en-US" sz="3200" b="1" dirty="0">
                <a:solidFill>
                  <a:schemeClr val="accent6">
                    <a:lumMod val="50000"/>
                  </a:schemeClr>
                </a:solidFill>
                <a:latin typeface="Times New Roman" panose="02020603050405020304" pitchFamily="18" charset="0"/>
                <a:cs typeface="Times New Roman" panose="02020603050405020304" pitchFamily="18" charset="0"/>
              </a:rPr>
              <a:t>master</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and the rest become </a:t>
            </a:r>
            <a:r>
              <a:rPr lang="en-US" sz="3200" b="1" dirty="0">
                <a:solidFill>
                  <a:schemeClr val="accent6">
                    <a:lumMod val="50000"/>
                  </a:schemeClr>
                </a:solidFill>
                <a:latin typeface="Times New Roman" panose="02020603050405020304" pitchFamily="18" charset="0"/>
                <a:cs typeface="Times New Roman" panose="02020603050405020304" pitchFamily="18" charset="0"/>
              </a:rPr>
              <a:t>workers</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631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4789-2D66-D449-86FC-FFD3159C2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6BD4C-67D4-EEA2-1B57-FA14E499930F}"/>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Actual Data and Control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3BD437CF-BAA9-2C9E-23F5-467BE48CE002}"/>
              </a:ext>
            </a:extLst>
          </p:cNvPr>
          <p:cNvSpPr>
            <a:spLocks noGrp="1"/>
          </p:cNvSpPr>
          <p:nvPr>
            <p:ph idx="1"/>
          </p:nvPr>
        </p:nvSpPr>
        <p:spPr>
          <a:xfrm>
            <a:off x="572494" y="985962"/>
            <a:ext cx="11290852" cy="5191001"/>
          </a:xfrm>
        </p:spPr>
        <p:txBody>
          <a:bodyPr>
            <a:normAutofit/>
          </a:bodyPr>
          <a:lstStyle/>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Reading the input data (data distribution) – </a:t>
            </a:r>
            <a:r>
              <a:rPr lang="en-US" sz="3200" dirty="0">
                <a:solidFill>
                  <a:srgbClr val="002060"/>
                </a:solidFill>
                <a:latin typeface="Times New Roman" panose="02020603050405020304" pitchFamily="18" charset="0"/>
                <a:cs typeface="Times New Roman" panose="02020603050405020304" pitchFamily="18" charset="0"/>
              </a:rPr>
              <a:t>Each map worker reads its corresponding portion of the input data, namely the input data split, and sends it to its Map function. </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Map function – </a:t>
            </a:r>
            <a:r>
              <a:rPr lang="en-US" sz="3200" dirty="0">
                <a:solidFill>
                  <a:srgbClr val="002060"/>
                </a:solidFill>
                <a:latin typeface="Times New Roman" panose="02020603050405020304" pitchFamily="18" charset="0"/>
                <a:cs typeface="Times New Roman" panose="02020603050405020304" pitchFamily="18" charset="0"/>
              </a:rPr>
              <a:t>Each Map function receives the input data split as a set of (key, value) pairs to process and produce the intermediated (key, value) pairs.</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Combiner function  – </a:t>
            </a:r>
            <a:r>
              <a:rPr lang="en-US" sz="3200" dirty="0">
                <a:solidFill>
                  <a:srgbClr val="002060"/>
                </a:solidFill>
                <a:latin typeface="Times New Roman" panose="02020603050405020304" pitchFamily="18" charset="0"/>
                <a:cs typeface="Times New Roman" panose="02020603050405020304" pitchFamily="18" charset="0"/>
              </a:rPr>
              <a:t>This is an optional local function within the map worker which applies to intermediate (key, value) pairs. The Combiner function merges the local data of each map worker before sending it over the network to effectively reduce its communication costs.</a:t>
            </a:r>
          </a:p>
        </p:txBody>
      </p:sp>
    </p:spTree>
    <p:extLst>
      <p:ext uri="{BB962C8B-B14F-4D97-AF65-F5344CB8AC3E}">
        <p14:creationId xmlns:p14="http://schemas.microsoft.com/office/powerpoint/2010/main" val="58922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1CB6-3710-4EA1-5A48-07234654A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295AF-C65B-45AF-2020-93EBED8A6153}"/>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Actual Data and Control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97252D2E-D564-C192-B0EC-8AA60732D802}"/>
              </a:ext>
            </a:extLst>
          </p:cNvPr>
          <p:cNvSpPr>
            <a:spLocks noGrp="1"/>
          </p:cNvSpPr>
          <p:nvPr>
            <p:ph idx="1"/>
          </p:nvPr>
        </p:nvSpPr>
        <p:spPr>
          <a:xfrm>
            <a:off x="572494" y="985962"/>
            <a:ext cx="11290852" cy="5191001"/>
          </a:xfrm>
        </p:spPr>
        <p:txBody>
          <a:bodyPr>
            <a:normAutofit/>
          </a:bodyPr>
          <a:lstStyle/>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Partitioning function – </a:t>
            </a:r>
            <a:r>
              <a:rPr lang="en-US" sz="3200" dirty="0">
                <a:solidFill>
                  <a:srgbClr val="002060"/>
                </a:solidFill>
                <a:latin typeface="Times New Roman" panose="02020603050405020304" pitchFamily="18" charset="0"/>
                <a:cs typeface="Times New Roman" panose="02020603050405020304" pitchFamily="18" charset="0"/>
              </a:rPr>
              <a:t>a hash function (e.g., Hash(key) mod R) that forwards the data into particular regions. </a:t>
            </a:r>
          </a:p>
          <a:p>
            <a:pPr algn="just"/>
            <a:r>
              <a:rPr lang="en-US" sz="3200" dirty="0">
                <a:solidFill>
                  <a:srgbClr val="002060"/>
                </a:solidFill>
                <a:latin typeface="Times New Roman" panose="02020603050405020304" pitchFamily="18" charset="0"/>
                <a:cs typeface="Times New Roman" panose="02020603050405020304" pitchFamily="18" charset="0"/>
              </a:rPr>
              <a:t>Figure 6.5 shows the data flow implementation of all data flow steps. </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Synchronization – </a:t>
            </a:r>
            <a:r>
              <a:rPr lang="en-US" sz="3200" dirty="0">
                <a:solidFill>
                  <a:srgbClr val="002060"/>
                </a:solidFill>
                <a:latin typeface="Times New Roman" panose="02020603050405020304" pitchFamily="18" charset="0"/>
                <a:cs typeface="Times New Roman" panose="02020603050405020304" pitchFamily="18" charset="0"/>
              </a:rPr>
              <a:t>MapReduce applies a simple synchronization policy to coordinate map workers with reduce workers, in which the communication between them starts when all map tasks finish.</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12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14E53-69BC-B372-64B1-17C27BB68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18890-B512-E912-659F-B77A64477721}"/>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Logical Data Flow</a:t>
            </a:r>
            <a:endParaRPr lang="en-IN" altLang="en-US" b="1" dirty="0">
              <a:solidFill>
                <a:srgbClr val="FF0000"/>
              </a:solidFill>
              <a:latin typeface="Times New Roman" panose="02020603050405020304" charset="0"/>
              <a:cs typeface="Times New Roman" panose="02020603050405020304" charset="0"/>
            </a:endParaRPr>
          </a:p>
        </p:txBody>
      </p:sp>
      <p:pic>
        <p:nvPicPr>
          <p:cNvPr id="5" name="Picture 4">
            <a:extLst>
              <a:ext uri="{FF2B5EF4-FFF2-40B4-BE49-F238E27FC236}">
                <a16:creationId xmlns:a16="http://schemas.microsoft.com/office/drawing/2014/main" id="{33C1A42C-39AD-52FA-4845-392ABC8CE83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39471" y="1198659"/>
            <a:ext cx="10565951" cy="4460682"/>
          </a:xfrm>
          <a:prstGeom prst="rect">
            <a:avLst/>
          </a:prstGeom>
        </p:spPr>
      </p:pic>
    </p:spTree>
    <p:extLst>
      <p:ext uri="{BB962C8B-B14F-4D97-AF65-F5344CB8AC3E}">
        <p14:creationId xmlns:p14="http://schemas.microsoft.com/office/powerpoint/2010/main" val="421867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59E6-1AC5-86C0-5921-DD5F3FF4D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E9EE2-9A49-B912-16CD-829DCBF4BEAD}"/>
              </a:ext>
            </a:extLst>
          </p:cNvPr>
          <p:cNvSpPr>
            <a:spLocks noGrp="1"/>
          </p:cNvSpPr>
          <p:nvPr>
            <p:ph type="title"/>
          </p:nvPr>
        </p:nvSpPr>
        <p:spPr>
          <a:xfrm>
            <a:off x="609600" y="93427"/>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Logical Data Flow</a:t>
            </a:r>
            <a:endParaRPr lang="en-IN" altLang="en-US" b="1" dirty="0">
              <a:solidFill>
                <a:srgbClr val="FF0000"/>
              </a:solidFill>
              <a:latin typeface="Times New Roman" panose="02020603050405020304" charset="0"/>
              <a:cs typeface="Times New Roman" panose="02020603050405020304" charset="0"/>
            </a:endParaRPr>
          </a:p>
        </p:txBody>
      </p:sp>
      <p:pic>
        <p:nvPicPr>
          <p:cNvPr id="4" name="Picture 3">
            <a:extLst>
              <a:ext uri="{FF2B5EF4-FFF2-40B4-BE49-F238E27FC236}">
                <a16:creationId xmlns:a16="http://schemas.microsoft.com/office/drawing/2014/main" id="{74F7A46B-B84A-D9A6-CF91-2ABEC6D2C3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9600" y="795132"/>
            <a:ext cx="11174233" cy="5573864"/>
          </a:xfrm>
          <a:prstGeom prst="rect">
            <a:avLst/>
          </a:prstGeom>
        </p:spPr>
      </p:pic>
    </p:spTree>
    <p:extLst>
      <p:ext uri="{BB962C8B-B14F-4D97-AF65-F5344CB8AC3E}">
        <p14:creationId xmlns:p14="http://schemas.microsoft.com/office/powerpoint/2010/main" val="146323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393" y="1122363"/>
            <a:ext cx="10497127" cy="2306638"/>
          </a:xfrm>
        </p:spPr>
        <p:txBody>
          <a:bodyPr>
            <a:normAutofit/>
          </a:bodyPr>
          <a:lstStyle/>
          <a:p>
            <a:r>
              <a:rPr lang="en-US" altLang="en-US" b="1" dirty="0">
                <a:solidFill>
                  <a:srgbClr val="FF0000"/>
                </a:solidFill>
                <a:latin typeface="Times New Roman" panose="02020603050405020304" pitchFamily="18" charset="0"/>
                <a:cs typeface="Times New Roman" panose="02020603050405020304" pitchFamily="18" charset="0"/>
              </a:rPr>
              <a:t>Parallel and Distributed Programming Paradigms</a:t>
            </a:r>
            <a:endParaRPr lang="en-IN"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DCC9-E8EC-3E66-17A0-9B0555075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77A7A-CD49-8409-5760-F2932DD7304D}"/>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Actual Data and Control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2251A78A-998D-DD2F-A395-E437433E7822}"/>
              </a:ext>
            </a:extLst>
          </p:cNvPr>
          <p:cNvSpPr>
            <a:spLocks noGrp="1"/>
          </p:cNvSpPr>
          <p:nvPr>
            <p:ph idx="1"/>
          </p:nvPr>
        </p:nvSpPr>
        <p:spPr>
          <a:xfrm>
            <a:off x="572494" y="985962"/>
            <a:ext cx="11290852" cy="5191001"/>
          </a:xfrm>
        </p:spPr>
        <p:txBody>
          <a:bodyPr>
            <a:normAutofit/>
          </a:bodyPr>
          <a:lstStyle/>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Communication – </a:t>
            </a:r>
            <a:r>
              <a:rPr lang="en-US" sz="3200" dirty="0">
                <a:solidFill>
                  <a:srgbClr val="002060"/>
                </a:solidFill>
                <a:latin typeface="Times New Roman" panose="02020603050405020304" pitchFamily="18" charset="0"/>
                <a:cs typeface="Times New Roman" panose="02020603050405020304" pitchFamily="18" charset="0"/>
              </a:rPr>
              <a:t>Reduce worker i, already notified of the location of region i of all map workers, uses a remote procedure call to read the data from the respective region of all map workers.</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Sorting and Grouping – </a:t>
            </a:r>
            <a:r>
              <a:rPr lang="en-US" sz="3200" dirty="0">
                <a:solidFill>
                  <a:srgbClr val="002060"/>
                </a:solidFill>
                <a:latin typeface="Times New Roman" panose="02020603050405020304" pitchFamily="18" charset="0"/>
                <a:cs typeface="Times New Roman" panose="02020603050405020304" pitchFamily="18" charset="0"/>
              </a:rPr>
              <a:t>When the process of reading the input data is finalized by a reduce worker, the data is initially buffered in the local disk of the reduce worker. Then the reduce worker groups intermediate (key, value) pairs by sorting the data based on their keys, followed by grouping all occurrences of identical keys.</a:t>
            </a:r>
          </a:p>
          <a:p>
            <a:pPr algn="just"/>
            <a:r>
              <a:rPr lang="en-US" sz="3200" b="1" dirty="0">
                <a:solidFill>
                  <a:schemeClr val="accent6">
                    <a:lumMod val="50000"/>
                  </a:schemeClr>
                </a:solidFill>
                <a:latin typeface="Times New Roman" panose="02020603050405020304" pitchFamily="18" charset="0"/>
                <a:cs typeface="Times New Roman" panose="02020603050405020304" pitchFamily="18" charset="0"/>
              </a:rPr>
              <a:t>Reduce function – </a:t>
            </a:r>
            <a:r>
              <a:rPr lang="en-US" sz="3200" dirty="0">
                <a:solidFill>
                  <a:srgbClr val="002060"/>
                </a:solidFill>
                <a:latin typeface="Times New Roman" panose="02020603050405020304" pitchFamily="18" charset="0"/>
                <a:cs typeface="Times New Roman" panose="02020603050405020304" pitchFamily="18" charset="0"/>
              </a:rPr>
              <a:t>The reduce worker iterates over the grouped (key, value) pairs, and for each unique key, it sends the key and corresponding values to the Reduce function.</a:t>
            </a:r>
          </a:p>
        </p:txBody>
      </p:sp>
    </p:spTree>
    <p:extLst>
      <p:ext uri="{BB962C8B-B14F-4D97-AF65-F5344CB8AC3E}">
        <p14:creationId xmlns:p14="http://schemas.microsoft.com/office/powerpoint/2010/main" val="262554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07CCF-118C-E3C6-47B9-C1D93B5FC50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2999BB-C6F8-7524-16F0-307C45492891}"/>
              </a:ext>
            </a:extLst>
          </p:cNvPr>
          <p:cNvSpPr>
            <a:spLocks noGrp="1"/>
          </p:cNvSpPr>
          <p:nvPr>
            <p:ph idx="1"/>
          </p:nvPr>
        </p:nvSpPr>
        <p:spPr>
          <a:xfrm>
            <a:off x="103366" y="119270"/>
            <a:ext cx="11942860" cy="946205"/>
          </a:xfrm>
        </p:spPr>
        <p:txBody>
          <a:bodyPr>
            <a:normAutofit lnSpcReduction="10000"/>
          </a:bodyPr>
          <a:lstStyle/>
          <a:p>
            <a:pPr algn="just"/>
            <a:r>
              <a:rPr lang="en-US" sz="3200" dirty="0">
                <a:solidFill>
                  <a:srgbClr val="002060"/>
                </a:solidFill>
                <a:latin typeface="Times New Roman" panose="02020603050405020304" pitchFamily="18" charset="0"/>
                <a:cs typeface="Times New Roman" panose="02020603050405020304" pitchFamily="18" charset="0"/>
              </a:rPr>
              <a:t>Figure 6.6 shows the exact order of processing control in such a system contrasting with dataflow in Figure 6.5.</a:t>
            </a:r>
          </a:p>
        </p:txBody>
      </p:sp>
      <p:pic>
        <p:nvPicPr>
          <p:cNvPr id="7" name="Picture 6">
            <a:extLst>
              <a:ext uri="{FF2B5EF4-FFF2-40B4-BE49-F238E27FC236}">
                <a16:creationId xmlns:a16="http://schemas.microsoft.com/office/drawing/2014/main" id="{99E30F3C-0C9C-87BD-3840-2D78E73118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9857" y="1232453"/>
            <a:ext cx="11306755" cy="5239909"/>
          </a:xfrm>
          <a:prstGeom prst="rect">
            <a:avLst/>
          </a:prstGeom>
        </p:spPr>
      </p:pic>
    </p:spTree>
    <p:extLst>
      <p:ext uri="{BB962C8B-B14F-4D97-AF65-F5344CB8AC3E}">
        <p14:creationId xmlns:p14="http://schemas.microsoft.com/office/powerpoint/2010/main" val="2373632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032-3B18-4B21-7033-21E0DEDAAFC7}"/>
              </a:ext>
            </a:extLst>
          </p:cNvPr>
          <p:cNvSpPr>
            <a:spLocks noGrp="1"/>
          </p:cNvSpPr>
          <p:nvPr>
            <p:ph type="title"/>
          </p:nvPr>
        </p:nvSpPr>
        <p:spPr>
          <a:xfrm>
            <a:off x="838200" y="253999"/>
            <a:ext cx="10515600" cy="854075"/>
          </a:xfrm>
        </p:spPr>
        <p:txBody>
          <a:bodyPr/>
          <a:lstStyle/>
          <a:p>
            <a:pPr algn="ctr"/>
            <a:r>
              <a:rPr lang="en-IN" b="1" dirty="0">
                <a:solidFill>
                  <a:srgbClr val="FF0000"/>
                </a:solidFill>
                <a:latin typeface="AdvOT72cf81eb.BI"/>
              </a:rPr>
              <a:t>Recollect Quiz</a:t>
            </a:r>
          </a:p>
        </p:txBody>
      </p:sp>
      <p:sp>
        <p:nvSpPr>
          <p:cNvPr id="3" name="Content Placeholder 2">
            <a:extLst>
              <a:ext uri="{FF2B5EF4-FFF2-40B4-BE49-F238E27FC236}">
                <a16:creationId xmlns:a16="http://schemas.microsoft.com/office/drawing/2014/main" id="{CDBD59FA-148E-6D49-379C-918B5E9DCDC9}"/>
              </a:ext>
            </a:extLst>
          </p:cNvPr>
          <p:cNvSpPr>
            <a:spLocks noGrp="1"/>
          </p:cNvSpPr>
          <p:nvPr>
            <p:ph idx="1"/>
          </p:nvPr>
        </p:nvSpPr>
        <p:spPr>
          <a:xfrm>
            <a:off x="351692" y="1108074"/>
            <a:ext cx="11605846" cy="5495927"/>
          </a:xfrm>
        </p:spPr>
        <p:txBody>
          <a:bodyPr>
            <a:normAutofit/>
          </a:bodyPr>
          <a:lstStyle/>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A ______________ is an example of a distributed computing system</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______________ means different workers may perform different tasks, and hence _____________ and coordination is required.</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______________ is a software framework which supports parallel and distributed computing on large data sets</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The input data to the Map function is in the form of a ______________</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The MapReduce architecture is based on a _________________</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IN" dirty="0">
              <a:latin typeface="AdvOTf9433e2d"/>
            </a:endParaRPr>
          </a:p>
        </p:txBody>
      </p:sp>
    </p:spTree>
    <p:extLst>
      <p:ext uri="{BB962C8B-B14F-4D97-AF65-F5344CB8AC3E}">
        <p14:creationId xmlns:p14="http://schemas.microsoft.com/office/powerpoint/2010/main" val="54389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032-3B18-4B21-7033-21E0DEDAAFC7}"/>
              </a:ext>
            </a:extLst>
          </p:cNvPr>
          <p:cNvSpPr>
            <a:spLocks noGrp="1"/>
          </p:cNvSpPr>
          <p:nvPr>
            <p:ph type="title"/>
          </p:nvPr>
        </p:nvSpPr>
        <p:spPr>
          <a:xfrm>
            <a:off x="838200" y="253999"/>
            <a:ext cx="10515600" cy="854075"/>
          </a:xfrm>
        </p:spPr>
        <p:txBody>
          <a:bodyPr/>
          <a:lstStyle/>
          <a:p>
            <a:pPr algn="ctr"/>
            <a:r>
              <a:rPr lang="en-IN" b="1" dirty="0">
                <a:solidFill>
                  <a:srgbClr val="FF0000"/>
                </a:solidFill>
                <a:latin typeface="AdvOT72cf81eb.BI"/>
              </a:rPr>
              <a:t>Possible Questions in the IAT/Exam</a:t>
            </a:r>
          </a:p>
        </p:txBody>
      </p:sp>
      <p:sp>
        <p:nvSpPr>
          <p:cNvPr id="3" name="Content Placeholder 2">
            <a:extLst>
              <a:ext uri="{FF2B5EF4-FFF2-40B4-BE49-F238E27FC236}">
                <a16:creationId xmlns:a16="http://schemas.microsoft.com/office/drawing/2014/main" id="{CDBD59FA-148E-6D49-379C-918B5E9DCDC9}"/>
              </a:ext>
            </a:extLst>
          </p:cNvPr>
          <p:cNvSpPr>
            <a:spLocks noGrp="1"/>
          </p:cNvSpPr>
          <p:nvPr>
            <p:ph idx="1"/>
          </p:nvPr>
        </p:nvSpPr>
        <p:spPr>
          <a:xfrm>
            <a:off x="207264" y="1108075"/>
            <a:ext cx="11850624" cy="5109846"/>
          </a:xfrm>
        </p:spPr>
        <p:txBody>
          <a:bodyPr>
            <a:normAutofit/>
          </a:bodyPr>
          <a:lstStyle/>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What are the system issues for running a typical parallel program in either a parallel or a distributed manner? Briefly explain.</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Briefly explain the logical data flow of MapReduce architecture.</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With a neat diagram explain the control flow implementation of MapReduce.</a:t>
            </a:r>
          </a:p>
          <a:p>
            <a:pPr marL="514350" indent="-514350">
              <a:lnSpc>
                <a:spcPct val="150000"/>
              </a:lnSpc>
              <a:buFont typeface="+mj-lt"/>
              <a:buAutoNum type="arabicPeriod"/>
            </a:pPr>
            <a:r>
              <a:rPr lang="en-US" dirty="0">
                <a:solidFill>
                  <a:schemeClr val="accent5">
                    <a:lumMod val="50000"/>
                  </a:schemeClr>
                </a:solidFill>
                <a:latin typeface="Times New Roman" panose="02020603050405020304" pitchFamily="18" charset="0"/>
                <a:cs typeface="Times New Roman" panose="02020603050405020304" pitchFamily="18" charset="0"/>
              </a:rPr>
              <a:t>Formalize the MapReduce dataflow using mathematical functions.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IN" dirty="0">
              <a:latin typeface="AdvOTf9433e2d"/>
            </a:endParaRPr>
          </a:p>
        </p:txBody>
      </p:sp>
    </p:spTree>
    <p:extLst>
      <p:ext uri="{BB962C8B-B14F-4D97-AF65-F5344CB8AC3E}">
        <p14:creationId xmlns:p14="http://schemas.microsoft.com/office/powerpoint/2010/main" val="85486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05" y="1615440"/>
            <a:ext cx="10515600" cy="3872230"/>
          </a:xfrm>
        </p:spPr>
        <p:txBody>
          <a:bodyPr/>
          <a:lstStyle/>
          <a:p>
            <a:r>
              <a:rPr lang="en-IN" altLang="en-US" sz="800"/>
              <a:t>.</a:t>
            </a:r>
          </a:p>
        </p:txBody>
      </p:sp>
      <p:sp>
        <p:nvSpPr>
          <p:cNvPr id="3" name="Content Placeholder 2"/>
          <p:cNvSpPr>
            <a:spLocks noGrp="1"/>
          </p:cNvSpPr>
          <p:nvPr>
            <p:ph idx="1"/>
          </p:nvPr>
        </p:nvSpPr>
        <p:spPr>
          <a:xfrm>
            <a:off x="4124960" y="2190115"/>
            <a:ext cx="3942080" cy="1238885"/>
          </a:xfrm>
        </p:spPr>
        <p:txBody>
          <a:bodyPr>
            <a:normAutofit lnSpcReduction="10000"/>
          </a:bodyPr>
          <a:lstStyle/>
          <a:p>
            <a:pPr marL="0" indent="0">
              <a:buNone/>
            </a:pPr>
            <a:r>
              <a:rPr lang="en-IN" altLang="en-US" sz="3600" dirty="0"/>
              <a:t>                                     </a:t>
            </a:r>
            <a:r>
              <a:rPr lang="en-IN" altLang="en-US" sz="5400" b="1" dirty="0">
                <a:solidFill>
                  <a:srgbClr val="FF0000"/>
                </a:solidFill>
                <a:latin typeface="Algerian" panose="04020705040A02060702" pitchFamily="82" charset="0"/>
              </a:rPr>
              <a:t>THANK YOU</a:t>
            </a:r>
            <a:r>
              <a:rPr lang="en-IN" altLang="en-US" sz="4400" b="1" dirty="0">
                <a:solidFill>
                  <a:srgbClr val="FF0000"/>
                </a:solidFill>
                <a:latin typeface="Algerian" panose="04020705040A02060702" pitchFamily="82"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22" y="291114"/>
            <a:ext cx="10582102" cy="766445"/>
          </a:xfrm>
        </p:spPr>
        <p:txBody>
          <a:bodyPr>
            <a:noAutofit/>
          </a:bodyPr>
          <a:lstStyle/>
          <a:p>
            <a:r>
              <a:rPr lang="en-US" altLang="en-US" sz="3200" b="1" dirty="0">
                <a:solidFill>
                  <a:srgbClr val="FF0000"/>
                </a:solidFill>
                <a:latin typeface="Times New Roman" panose="02020603050405020304" pitchFamily="18" charset="0"/>
                <a:cs typeface="Times New Roman" panose="02020603050405020304" pitchFamily="18" charset="0"/>
              </a:rPr>
              <a:t>PARALLEL AND DISTRIBUTED PROGRAMMING</a:t>
            </a:r>
            <a:endParaRPr lang="en-IN" altLang="en-US" sz="3200" b="1" dirty="0">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84563" y="1335354"/>
            <a:ext cx="11806003" cy="4934699"/>
          </a:xfrm>
        </p:spPr>
        <p:txBody>
          <a:bodyPr>
            <a:noAutofit/>
          </a:bodyPr>
          <a:lstStyle/>
          <a:p>
            <a:pPr algn="just"/>
            <a:r>
              <a:rPr lang="en-US" altLang="en-US" sz="3200" dirty="0">
                <a:solidFill>
                  <a:srgbClr val="002060"/>
                </a:solidFill>
                <a:latin typeface="Times New Roman" panose="02020603050405020304" pitchFamily="18" charset="0"/>
                <a:cs typeface="Times New Roman" panose="02020603050405020304" pitchFamily="18" charset="0"/>
              </a:rPr>
              <a:t>A distributed computing system is a set of computational engines connected by a network to achieve a common goal of running a job or an application. </a:t>
            </a:r>
          </a:p>
          <a:p>
            <a:pPr algn="just"/>
            <a:r>
              <a:rPr lang="en-US" altLang="en-US" sz="3200" dirty="0">
                <a:solidFill>
                  <a:srgbClr val="002060"/>
                </a:solidFill>
                <a:latin typeface="Times New Roman" panose="02020603050405020304" pitchFamily="18" charset="0"/>
                <a:cs typeface="Times New Roman" panose="02020603050405020304" pitchFamily="18" charset="0"/>
              </a:rPr>
              <a:t>A computer cluster or network of workstations is an example of a distributed computing system.</a:t>
            </a:r>
          </a:p>
          <a:p>
            <a:pPr algn="just"/>
            <a:r>
              <a:rPr lang="en-US" altLang="en-US" sz="3200" dirty="0">
                <a:solidFill>
                  <a:srgbClr val="002060"/>
                </a:solidFill>
                <a:latin typeface="Times New Roman" panose="02020603050405020304" pitchFamily="18" charset="0"/>
                <a:cs typeface="Times New Roman" panose="02020603050405020304" pitchFamily="18" charset="0"/>
              </a:rPr>
              <a:t>Parallel computing is the simultaneous use of more than one computational engine to run a job or an application. </a:t>
            </a:r>
          </a:p>
          <a:p>
            <a:pPr algn="just"/>
            <a:r>
              <a:rPr lang="en-US" altLang="en-US" sz="3200" dirty="0">
                <a:solidFill>
                  <a:srgbClr val="002060"/>
                </a:solidFill>
                <a:latin typeface="Times New Roman" panose="02020603050405020304" pitchFamily="18" charset="0"/>
                <a:cs typeface="Times New Roman" panose="02020603050405020304" pitchFamily="18" charset="0"/>
              </a:rPr>
              <a:t>For instance, parallel computing may use either a distributed or a non-distributed computing system such as a multi processor platform.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EF533-FA03-4F5A-DB46-BA0E86ECF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55BDA-13C4-DFF2-1654-78D765679209}"/>
              </a:ext>
            </a:extLst>
          </p:cNvPr>
          <p:cNvSpPr>
            <a:spLocks noGrp="1"/>
          </p:cNvSpPr>
          <p:nvPr>
            <p:ph type="title"/>
          </p:nvPr>
        </p:nvSpPr>
        <p:spPr>
          <a:xfrm>
            <a:off x="915122" y="291114"/>
            <a:ext cx="10582102" cy="766445"/>
          </a:xfrm>
        </p:spPr>
        <p:txBody>
          <a:bodyPr>
            <a:noAutofit/>
          </a:bodyPr>
          <a:lstStyle/>
          <a:p>
            <a:r>
              <a:rPr lang="en-US" altLang="en-US" sz="3200" b="1" dirty="0">
                <a:solidFill>
                  <a:srgbClr val="FF0000"/>
                </a:solidFill>
                <a:latin typeface="Times New Roman" panose="02020603050405020304" pitchFamily="18" charset="0"/>
                <a:cs typeface="Times New Roman" panose="02020603050405020304" pitchFamily="18" charset="0"/>
              </a:rPr>
              <a:t>PARALLEL AND DISTRIBUTED PROGRAMMING</a:t>
            </a:r>
            <a:endParaRPr lang="en-IN" altLang="en-US" sz="3200" b="1" dirty="0">
              <a:solidFill>
                <a:srgbClr val="FF0000"/>
              </a:solidFill>
              <a:latin typeface="Times New Roman" panose="02020603050405020304" charset="0"/>
              <a:cs typeface="Times New Roman" panose="02020603050405020304" charset="0"/>
            </a:endParaRPr>
          </a:p>
        </p:txBody>
      </p:sp>
      <p:sp>
        <p:nvSpPr>
          <p:cNvPr id="3" name="Content Placeholder 2">
            <a:extLst>
              <a:ext uri="{FF2B5EF4-FFF2-40B4-BE49-F238E27FC236}">
                <a16:creationId xmlns:a16="http://schemas.microsoft.com/office/drawing/2014/main" id="{A78300A0-E563-611B-A2B7-702061ACC74B}"/>
              </a:ext>
            </a:extLst>
          </p:cNvPr>
          <p:cNvSpPr>
            <a:spLocks noGrp="1"/>
          </p:cNvSpPr>
          <p:nvPr>
            <p:ph idx="1"/>
          </p:nvPr>
        </p:nvSpPr>
        <p:spPr>
          <a:xfrm>
            <a:off x="184563" y="1208034"/>
            <a:ext cx="11806003" cy="5204341"/>
          </a:xfrm>
        </p:spPr>
        <p:txBody>
          <a:bodyPr>
            <a:noAutofit/>
          </a:bodyPr>
          <a:lstStyle/>
          <a:p>
            <a:pPr algn="just"/>
            <a:r>
              <a:rPr lang="en-US" altLang="en-US" dirty="0">
                <a:solidFill>
                  <a:srgbClr val="002060"/>
                </a:solidFill>
                <a:latin typeface="Times New Roman" panose="02020603050405020304" pitchFamily="18" charset="0"/>
                <a:cs typeface="Times New Roman" panose="02020603050405020304" pitchFamily="18" charset="0"/>
              </a:rPr>
              <a:t>The system issues for running a typical parallel program in either a parallel or a distributed manner would include the following:</a:t>
            </a:r>
          </a:p>
          <a:p>
            <a:pPr algn="just"/>
            <a:endParaRPr lang="en-US" altLang="en-US" sz="1050" dirty="0">
              <a:solidFill>
                <a:srgbClr val="002060"/>
              </a:solidFill>
              <a:latin typeface="Times New Roman" panose="02020603050405020304" pitchFamily="18" charset="0"/>
              <a:cs typeface="Times New Roman" panose="02020603050405020304" pitchFamily="18" charset="0"/>
            </a:endParaRPr>
          </a:p>
          <a:p>
            <a:pPr lvl="1" algn="just"/>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Computation partitioning – </a:t>
            </a:r>
            <a:r>
              <a:rPr lang="en-US" altLang="en-US" sz="2600" dirty="0">
                <a:solidFill>
                  <a:schemeClr val="accent6">
                    <a:lumMod val="50000"/>
                  </a:schemeClr>
                </a:solidFill>
                <a:latin typeface="Times New Roman" panose="02020603050405020304" pitchFamily="18" charset="0"/>
                <a:cs typeface="Times New Roman" panose="02020603050405020304" pitchFamily="18" charset="0"/>
              </a:rPr>
              <a:t>splits a given job or a program into smaller tasks.</a:t>
            </a:r>
          </a:p>
          <a:p>
            <a:pPr lvl="1" algn="just"/>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Data partitioning – </a:t>
            </a:r>
            <a:r>
              <a:rPr lang="en-US" altLang="en-US" sz="2600" dirty="0">
                <a:solidFill>
                  <a:schemeClr val="accent6">
                    <a:lumMod val="50000"/>
                  </a:schemeClr>
                </a:solidFill>
                <a:latin typeface="Times New Roman" panose="02020603050405020304" pitchFamily="18" charset="0"/>
                <a:cs typeface="Times New Roman" panose="02020603050405020304" pitchFamily="18" charset="0"/>
              </a:rPr>
              <a:t>splits the input or intermediate data into smaller pieces.</a:t>
            </a:r>
          </a:p>
          <a:p>
            <a:pPr lvl="1" algn="just"/>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Mapping – </a:t>
            </a:r>
            <a:r>
              <a:rPr lang="en-US" altLang="en-US" sz="2600" dirty="0">
                <a:solidFill>
                  <a:schemeClr val="accent6">
                    <a:lumMod val="50000"/>
                  </a:schemeClr>
                </a:solidFill>
                <a:latin typeface="Times New Roman" panose="02020603050405020304" pitchFamily="18" charset="0"/>
                <a:cs typeface="Times New Roman" panose="02020603050405020304" pitchFamily="18" charset="0"/>
              </a:rPr>
              <a:t>assigns the either smaller parts of a program or the smaller pieces of data to underlying resources.</a:t>
            </a:r>
          </a:p>
          <a:p>
            <a:pPr lvl="1" algn="just"/>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Synchronization – </a:t>
            </a:r>
            <a:r>
              <a:rPr lang="en-US" altLang="en-US" sz="2600" dirty="0">
                <a:solidFill>
                  <a:schemeClr val="accent6">
                    <a:lumMod val="50000"/>
                  </a:schemeClr>
                </a:solidFill>
                <a:latin typeface="Times New Roman" panose="02020603050405020304" pitchFamily="18" charset="0"/>
                <a:cs typeface="Times New Roman" panose="02020603050405020304" pitchFamily="18" charset="0"/>
              </a:rPr>
              <a:t>different workers may perform different tasks, synchronization and coordination is required.</a:t>
            </a:r>
          </a:p>
          <a:p>
            <a:pPr lvl="1" algn="just"/>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Communication – </a:t>
            </a:r>
            <a:r>
              <a:rPr lang="en-US" altLang="en-US" sz="2600" dirty="0">
                <a:solidFill>
                  <a:schemeClr val="accent6">
                    <a:lumMod val="50000"/>
                  </a:schemeClr>
                </a:solidFill>
                <a:latin typeface="Times New Roman" panose="02020603050405020304" pitchFamily="18" charset="0"/>
                <a:cs typeface="Times New Roman" panose="02020603050405020304" pitchFamily="18" charset="0"/>
              </a:rPr>
              <a:t>always triggered when the intermediate data is sent to workers.</a:t>
            </a:r>
          </a:p>
          <a:p>
            <a:pPr lvl="1" algn="just"/>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Scheduling – </a:t>
            </a:r>
            <a:r>
              <a:rPr lang="en-US" altLang="en-US" sz="2600" dirty="0">
                <a:solidFill>
                  <a:schemeClr val="accent6">
                    <a:lumMod val="50000"/>
                  </a:schemeClr>
                </a:solidFill>
                <a:latin typeface="Times New Roman" panose="02020603050405020304" pitchFamily="18" charset="0"/>
                <a:cs typeface="Times New Roman" panose="02020603050405020304" pitchFamily="18" charset="0"/>
              </a:rPr>
              <a:t>For a job or program, when the number of computation parts (tasks) or data pieces is more than the number of available workers, a scheduler selects a sequence of tasks or data pieces to be assigned to the workers. </a:t>
            </a:r>
          </a:p>
          <a:p>
            <a:pPr lvl="1" algn="just"/>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07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794"/>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 MapReduce, Twister, and Iterative MapReduce</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6FFF65D7-959B-44EE-F6DD-3A3B15325C06}"/>
              </a:ext>
            </a:extLst>
          </p:cNvPr>
          <p:cNvSpPr>
            <a:spLocks noGrp="1"/>
          </p:cNvSpPr>
          <p:nvPr>
            <p:ph idx="1"/>
          </p:nvPr>
        </p:nvSpPr>
        <p:spPr>
          <a:xfrm>
            <a:off x="572494" y="985962"/>
            <a:ext cx="11290852" cy="5191001"/>
          </a:xfrm>
        </p:spPr>
        <p:txBody>
          <a:bodyPr>
            <a:norm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MapReduce is a software framework which supports parallel and distributed computing on large data sets. </a:t>
            </a:r>
          </a:p>
          <a:p>
            <a:pPr algn="just"/>
            <a:r>
              <a:rPr lang="en-US" sz="3200" dirty="0">
                <a:solidFill>
                  <a:srgbClr val="002060"/>
                </a:solidFill>
                <a:latin typeface="Times New Roman" panose="02020603050405020304" pitchFamily="18" charset="0"/>
                <a:cs typeface="Times New Roman" panose="02020603050405020304" pitchFamily="18" charset="0"/>
              </a:rPr>
              <a:t>Abstracts the data flow of running a parallel program on a distributed computing system by providing users with two interfaces in the form of two functions: </a:t>
            </a:r>
            <a:r>
              <a:rPr lang="en-US" sz="3200" b="1" dirty="0">
                <a:solidFill>
                  <a:schemeClr val="accent6">
                    <a:lumMod val="50000"/>
                  </a:schemeClr>
                </a:solidFill>
                <a:latin typeface="Times New Roman" panose="02020603050405020304" pitchFamily="18" charset="0"/>
                <a:cs typeface="Times New Roman" panose="02020603050405020304" pitchFamily="18" charset="0"/>
              </a:rPr>
              <a:t>Map and Reduce</a:t>
            </a:r>
          </a:p>
          <a:p>
            <a:pPr algn="just"/>
            <a:r>
              <a:rPr lang="en-US" sz="3200" dirty="0">
                <a:solidFill>
                  <a:srgbClr val="002060"/>
                </a:solidFill>
                <a:latin typeface="Times New Roman" panose="02020603050405020304" pitchFamily="18" charset="0"/>
                <a:cs typeface="Times New Roman" panose="02020603050405020304" pitchFamily="18" charset="0"/>
              </a:rPr>
              <a:t>Users can override these two functions to interact with and manipulate the data flow of running their programs. </a:t>
            </a:r>
          </a:p>
          <a:p>
            <a:pPr algn="just"/>
            <a:r>
              <a:rPr lang="en-US" sz="3200" dirty="0">
                <a:solidFill>
                  <a:srgbClr val="002060"/>
                </a:solidFill>
                <a:latin typeface="Times New Roman" panose="02020603050405020304" pitchFamily="18" charset="0"/>
                <a:cs typeface="Times New Roman" panose="02020603050405020304" pitchFamily="18" charset="0"/>
              </a:rPr>
              <a:t>Figure 6.1 illustrates the logical data flow from the Map to the Reduce function in MapReduce frameworks. </a:t>
            </a:r>
            <a:endParaRPr lang="en-IN"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47555-EA17-CAEC-45FD-DD3EEC443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85AEB-2458-C413-CD10-423AA1664157}"/>
              </a:ext>
            </a:extLst>
          </p:cNvPr>
          <p:cNvSpPr>
            <a:spLocks noGrp="1"/>
          </p:cNvSpPr>
          <p:nvPr>
            <p:ph type="title"/>
          </p:nvPr>
        </p:nvSpPr>
        <p:spPr>
          <a:xfrm>
            <a:off x="609600" y="196794"/>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 MapReduce, Twister, and Iterative MapReduce</a:t>
            </a:r>
            <a:endParaRPr lang="en-IN" altLang="en-US" b="1" dirty="0">
              <a:solidFill>
                <a:srgbClr val="FF0000"/>
              </a:solidFill>
              <a:latin typeface="Times New Roman" panose="02020603050405020304" charset="0"/>
              <a:cs typeface="Times New Roman" panose="02020603050405020304" charset="0"/>
            </a:endParaRPr>
          </a:p>
        </p:txBody>
      </p:sp>
      <p:pic>
        <p:nvPicPr>
          <p:cNvPr id="7" name="Picture 6">
            <a:extLst>
              <a:ext uri="{FF2B5EF4-FFF2-40B4-BE49-F238E27FC236}">
                <a16:creationId xmlns:a16="http://schemas.microsoft.com/office/drawing/2014/main" id="{2D08D744-9CB2-1B6A-629B-13BE7353B31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45273" y="879622"/>
            <a:ext cx="10972800" cy="5369466"/>
          </a:xfrm>
          <a:prstGeom prst="rect">
            <a:avLst/>
          </a:prstGeom>
        </p:spPr>
      </p:pic>
    </p:spTree>
    <p:extLst>
      <p:ext uri="{BB962C8B-B14F-4D97-AF65-F5344CB8AC3E}">
        <p14:creationId xmlns:p14="http://schemas.microsoft.com/office/powerpoint/2010/main" val="20004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EF94-C22A-29A1-1DC8-AC08DF2FC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20971-47FB-BC26-F34A-AC6C05AB3B69}"/>
              </a:ext>
            </a:extLst>
          </p:cNvPr>
          <p:cNvSpPr>
            <a:spLocks noGrp="1"/>
          </p:cNvSpPr>
          <p:nvPr>
            <p:ph type="title"/>
          </p:nvPr>
        </p:nvSpPr>
        <p:spPr>
          <a:xfrm>
            <a:off x="609600" y="196794"/>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 Formal Definition of MapReduce</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03897BBB-CBD4-4366-27AA-B308E98B75C3}"/>
              </a:ext>
            </a:extLst>
          </p:cNvPr>
          <p:cNvSpPr>
            <a:spLocks noGrp="1"/>
          </p:cNvSpPr>
          <p:nvPr>
            <p:ph idx="1"/>
          </p:nvPr>
        </p:nvSpPr>
        <p:spPr>
          <a:xfrm>
            <a:off x="572494" y="1400537"/>
            <a:ext cx="11290852" cy="4776426"/>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a:p>
            <a:pPr algn="just"/>
            <a:r>
              <a:rPr lang="en-US" sz="3200" dirty="0">
                <a:solidFill>
                  <a:srgbClr val="002060"/>
                </a:solidFill>
                <a:latin typeface="Times New Roman" panose="02020603050405020304" pitchFamily="18" charset="0"/>
                <a:cs typeface="Times New Roman" panose="02020603050405020304" pitchFamily="18" charset="0"/>
              </a:rPr>
              <a:t>The MapReduce software framework provides an abstraction layer with the data flow and flow of control to users, and hides the implementation of all data flow steps such as data partitioning, mapping, synchronization, communication, and scheduling. </a:t>
            </a:r>
          </a:p>
          <a:p>
            <a:pPr marL="0" indent="0" algn="just">
              <a:buNone/>
            </a:pPr>
            <a:endParaRPr lang="en-US" sz="3200" dirty="0">
              <a:solidFill>
                <a:srgbClr val="002060"/>
              </a:solidFill>
              <a:latin typeface="Times New Roman" panose="02020603050405020304" pitchFamily="18" charset="0"/>
              <a:cs typeface="Times New Roman" panose="02020603050405020304" pitchFamily="18" charset="0"/>
            </a:endParaRPr>
          </a:p>
          <a:p>
            <a:pPr algn="just"/>
            <a:r>
              <a:rPr lang="en-US" sz="3200" dirty="0">
                <a:solidFill>
                  <a:srgbClr val="002060"/>
                </a:solidFill>
                <a:latin typeface="Times New Roman" panose="02020603050405020304" pitchFamily="18" charset="0"/>
                <a:cs typeface="Times New Roman" panose="02020603050405020304" pitchFamily="18" charset="0"/>
              </a:rPr>
              <a:t>The abstraction layer provides two well-defined interfaces in the form of two functions: </a:t>
            </a:r>
            <a:r>
              <a:rPr lang="en-US" sz="3200" b="1" dirty="0">
                <a:solidFill>
                  <a:schemeClr val="accent6">
                    <a:lumMod val="50000"/>
                  </a:schemeClr>
                </a:solidFill>
                <a:latin typeface="Times New Roman" panose="02020603050405020304" pitchFamily="18" charset="0"/>
                <a:cs typeface="Times New Roman" panose="02020603050405020304" pitchFamily="18" charset="0"/>
              </a:rPr>
              <a:t>Map and Reduce</a:t>
            </a:r>
            <a:endParaRPr lang="en-IN"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14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40018-8215-04A9-C593-BFE4ECE7F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88E41-8A14-454A-118E-E37197C0842B}"/>
              </a:ext>
            </a:extLst>
          </p:cNvPr>
          <p:cNvSpPr>
            <a:spLocks noGrp="1"/>
          </p:cNvSpPr>
          <p:nvPr>
            <p:ph type="title"/>
          </p:nvPr>
        </p:nvSpPr>
        <p:spPr>
          <a:xfrm>
            <a:off x="609600" y="196794"/>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 Formal Definition of MapReduce</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0773B48F-53AE-F9BA-FCEC-EC5B889BFA61}"/>
              </a:ext>
            </a:extLst>
          </p:cNvPr>
          <p:cNvSpPr>
            <a:spLocks noGrp="1"/>
          </p:cNvSpPr>
          <p:nvPr>
            <p:ph idx="1"/>
          </p:nvPr>
        </p:nvSpPr>
        <p:spPr>
          <a:xfrm>
            <a:off x="572494" y="985962"/>
            <a:ext cx="11290852" cy="5191001"/>
          </a:xfrm>
        </p:spPr>
        <p:txBody>
          <a:bodyPr>
            <a:norm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The overall structure of a user’s program containing the Map, Reduce, and the Main functions are given below. </a:t>
            </a:r>
          </a:p>
          <a:p>
            <a:pPr algn="just"/>
            <a:r>
              <a:rPr lang="en-US" sz="3200" dirty="0">
                <a:solidFill>
                  <a:srgbClr val="002060"/>
                </a:solidFill>
                <a:latin typeface="Times New Roman" panose="02020603050405020304" pitchFamily="18" charset="0"/>
                <a:cs typeface="Times New Roman" panose="02020603050405020304" pitchFamily="18" charset="0"/>
              </a:rPr>
              <a:t>The Map and Reduce are two major subroutines. They will be called to implement the desired function performed in the main program.</a:t>
            </a:r>
            <a:endParaRPr lang="en-IN" sz="32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8654DB6-C619-1B48-4A5C-3DCA1D00F67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063117" y="3205779"/>
            <a:ext cx="3904090" cy="3138161"/>
          </a:xfrm>
          <a:prstGeom prst="rect">
            <a:avLst/>
          </a:prstGeom>
        </p:spPr>
      </p:pic>
    </p:spTree>
    <p:extLst>
      <p:ext uri="{BB962C8B-B14F-4D97-AF65-F5344CB8AC3E}">
        <p14:creationId xmlns:p14="http://schemas.microsoft.com/office/powerpoint/2010/main" val="305292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BBFC-A441-0471-14FD-D19BBDDB8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7BE19-0778-B7DF-C2B9-1C9DA35A4602}"/>
              </a:ext>
            </a:extLst>
          </p:cNvPr>
          <p:cNvSpPr>
            <a:spLocks noGrp="1"/>
          </p:cNvSpPr>
          <p:nvPr>
            <p:ph type="title"/>
          </p:nvPr>
        </p:nvSpPr>
        <p:spPr>
          <a:xfrm>
            <a:off x="609600" y="172940"/>
            <a:ext cx="10972800" cy="622191"/>
          </a:xfrm>
        </p:spPr>
        <p:txBody>
          <a:bodyPr>
            <a:normAutofit fontScale="90000"/>
          </a:bodyPr>
          <a:lstStyle/>
          <a:p>
            <a:pPr algn="ctr"/>
            <a:r>
              <a:rPr lang="en-US" altLang="en-US" b="1" dirty="0">
                <a:solidFill>
                  <a:srgbClr val="FF0000"/>
                </a:solidFill>
                <a:latin typeface="Times New Roman" panose="02020603050405020304" charset="0"/>
                <a:cs typeface="Times New Roman" panose="02020603050405020304" charset="0"/>
              </a:rPr>
              <a:t>MapReduce Logical Data Flow</a:t>
            </a:r>
            <a:endParaRPr lang="en-IN" altLang="en-US" b="1" dirty="0">
              <a:solidFill>
                <a:srgbClr val="FF0000"/>
              </a:solidFill>
              <a:latin typeface="Times New Roman" panose="02020603050405020304" charset="0"/>
              <a:cs typeface="Times New Roman" panose="02020603050405020304" charset="0"/>
            </a:endParaRPr>
          </a:p>
        </p:txBody>
      </p:sp>
      <p:sp>
        <p:nvSpPr>
          <p:cNvPr id="5" name="Content Placeholder 4">
            <a:extLst>
              <a:ext uri="{FF2B5EF4-FFF2-40B4-BE49-F238E27FC236}">
                <a16:creationId xmlns:a16="http://schemas.microsoft.com/office/drawing/2014/main" id="{856E8D07-DF74-65F9-1B67-F9D1EBE29465}"/>
              </a:ext>
            </a:extLst>
          </p:cNvPr>
          <p:cNvSpPr>
            <a:spLocks noGrp="1"/>
          </p:cNvSpPr>
          <p:nvPr>
            <p:ph idx="1"/>
          </p:nvPr>
        </p:nvSpPr>
        <p:spPr>
          <a:xfrm>
            <a:off x="572494" y="985962"/>
            <a:ext cx="11290852" cy="5191001"/>
          </a:xfrm>
        </p:spPr>
        <p:txBody>
          <a:bodyPr>
            <a:normAutofit fontScale="92500" lnSpcReduction="10000"/>
          </a:bodyPr>
          <a:lstStyle/>
          <a:p>
            <a:pPr algn="just"/>
            <a:r>
              <a:rPr lang="en-US" sz="3200" dirty="0">
                <a:solidFill>
                  <a:srgbClr val="002060"/>
                </a:solidFill>
                <a:latin typeface="Times New Roman" panose="02020603050405020304" pitchFamily="18" charset="0"/>
                <a:cs typeface="Times New Roman" panose="02020603050405020304" pitchFamily="18" charset="0"/>
              </a:rPr>
              <a:t>The input data to both the Map and the Reduce functions has a particular structure and also pertains to the output data. </a:t>
            </a:r>
          </a:p>
          <a:p>
            <a:pPr algn="just"/>
            <a:r>
              <a:rPr lang="en-US" sz="3200" dirty="0">
                <a:solidFill>
                  <a:srgbClr val="002060"/>
                </a:solidFill>
                <a:latin typeface="Times New Roman" panose="02020603050405020304" pitchFamily="18" charset="0"/>
                <a:cs typeface="Times New Roman" panose="02020603050405020304" pitchFamily="18" charset="0"/>
              </a:rPr>
              <a:t>The input data to the Map function is in the form of a (key, value) pair. </a:t>
            </a:r>
          </a:p>
          <a:p>
            <a:pPr algn="just"/>
            <a:r>
              <a:rPr lang="en-US" sz="3200" dirty="0">
                <a:solidFill>
                  <a:srgbClr val="002060"/>
                </a:solidFill>
                <a:latin typeface="Times New Roman" panose="02020603050405020304" pitchFamily="18" charset="0"/>
                <a:cs typeface="Times New Roman" panose="02020603050405020304" pitchFamily="18" charset="0"/>
              </a:rPr>
              <a:t>For example, the key is the line offset within the input file and the value is the content of the line. </a:t>
            </a:r>
          </a:p>
          <a:p>
            <a:pPr algn="just"/>
            <a:r>
              <a:rPr lang="en-US" sz="3200" dirty="0">
                <a:solidFill>
                  <a:srgbClr val="002060"/>
                </a:solidFill>
                <a:latin typeface="Times New Roman" panose="02020603050405020304" pitchFamily="18" charset="0"/>
                <a:cs typeface="Times New Roman" panose="02020603050405020304" pitchFamily="18" charset="0"/>
              </a:rPr>
              <a:t>The output data from the Map function is structured as (key, value) pairs called intermediate (key, value) pairs.</a:t>
            </a:r>
          </a:p>
          <a:p>
            <a:pPr algn="just"/>
            <a:r>
              <a:rPr lang="en-US" sz="3200" dirty="0">
                <a:solidFill>
                  <a:srgbClr val="002060"/>
                </a:solidFill>
                <a:latin typeface="Times New Roman" panose="02020603050405020304" pitchFamily="18" charset="0"/>
                <a:cs typeface="Times New Roman" panose="02020603050405020304" pitchFamily="18" charset="0"/>
              </a:rPr>
              <a:t>In other words, the user-defined Map function processes each input (key, value) pair and produces a number of (zero, one, or more) intermediate (key, value) pairs. </a:t>
            </a:r>
          </a:p>
          <a:p>
            <a:pPr algn="just"/>
            <a:r>
              <a:rPr lang="en-US" sz="3200" dirty="0">
                <a:solidFill>
                  <a:srgbClr val="002060"/>
                </a:solidFill>
                <a:latin typeface="Times New Roman" panose="02020603050405020304" pitchFamily="18" charset="0"/>
                <a:cs typeface="Times New Roman" panose="02020603050405020304" pitchFamily="18" charset="0"/>
              </a:rPr>
              <a:t>Here, the goal is to process all input (key, value) pairs to the Map function in parallel (Figure 6.2).</a:t>
            </a:r>
            <a:endParaRPr lang="en-I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91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1425</Words>
  <Application>Microsoft Office PowerPoint</Application>
  <PresentationFormat>Widescreen</PresentationFormat>
  <Paragraphs>95</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AdvOT72cf81eb.BI</vt:lpstr>
      <vt:lpstr>AdvOTf9433e2d</vt:lpstr>
      <vt:lpstr>Algerian</vt:lpstr>
      <vt:lpstr>Arial</vt:lpstr>
      <vt:lpstr>Calibri</vt:lpstr>
      <vt:lpstr>Calibri Light</vt:lpstr>
      <vt:lpstr>Times New Roman</vt:lpstr>
      <vt:lpstr>Wingdings 3</vt:lpstr>
      <vt:lpstr>Office Theme</vt:lpstr>
      <vt:lpstr>PowerPoint Presentation</vt:lpstr>
      <vt:lpstr>Parallel and Distributed Programming Paradigms</vt:lpstr>
      <vt:lpstr>PARALLEL AND DISTRIBUTED PROGRAMMING</vt:lpstr>
      <vt:lpstr>PARALLEL AND DISTRIBUTED PROGRAMMING</vt:lpstr>
      <vt:lpstr> MapReduce, Twister, and Iterative MapReduce</vt:lpstr>
      <vt:lpstr> MapReduce, Twister, and Iterative MapReduce</vt:lpstr>
      <vt:lpstr> Formal Definition of MapReduce</vt:lpstr>
      <vt:lpstr> Formal Definition of MapReduce</vt:lpstr>
      <vt:lpstr>MapReduce Logical Data Flow</vt:lpstr>
      <vt:lpstr>MapReduce Logical Data Flow</vt:lpstr>
      <vt:lpstr>MapReduce Logical Data Flow</vt:lpstr>
      <vt:lpstr>MapReduce Word-Count Problem Data Flow</vt:lpstr>
      <vt:lpstr>MapReduce Logical Data Flow</vt:lpstr>
      <vt:lpstr>PowerPoint Presentation</vt:lpstr>
      <vt:lpstr>MapReduce Actual Data and Control Flow</vt:lpstr>
      <vt:lpstr>MapReduce Actual Data and Control Flow</vt:lpstr>
      <vt:lpstr>MapReduce Actual Data and Control Flow</vt:lpstr>
      <vt:lpstr>MapReduce Logical Data Flow</vt:lpstr>
      <vt:lpstr>MapReduce Logical Data Flow</vt:lpstr>
      <vt:lpstr>MapReduce Actual Data and Control Flow</vt:lpstr>
      <vt:lpstr>PowerPoint Presentation</vt:lpstr>
      <vt:lpstr>Recollect Quiz</vt:lpstr>
      <vt:lpstr>Possible Questions in the IAT/Exam</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CLOUD SOFTWARE ENVIRONMENTS</dc:title>
  <dc:creator>ARVIND R</dc:creator>
  <cp:lastModifiedBy>CMRIT ISE1</cp:lastModifiedBy>
  <cp:revision>103</cp:revision>
  <dcterms:created xsi:type="dcterms:W3CDTF">2025-05-11T07:51:16Z</dcterms:created>
  <dcterms:modified xsi:type="dcterms:W3CDTF">2026-04-13T09:48:02Z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F1C7797961C14D63B1260DFA323A1C51_11</vt:lpwstr>
  </property>
  <property fmtid="{D5CDD505-2E9C-101B-9397-08002B2CF9AE}" pid="3" name="KSOProductBuildVer">
    <vt:lpwstr>1033-12.2.0.20326</vt:lpwstr>
  </property>
</Properties>
</file>